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0"/>
  </p:notesMasterIdLst>
  <p:sldIdLst>
    <p:sldId id="256" r:id="rId2"/>
    <p:sldId id="258" r:id="rId3"/>
    <p:sldId id="259" r:id="rId4"/>
    <p:sldId id="257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70" r:id="rId15"/>
    <p:sldId id="271" r:id="rId16"/>
    <p:sldId id="272" r:id="rId17"/>
    <p:sldId id="273" r:id="rId18"/>
    <p:sldId id="269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54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E4ADC2F-9A4D-4D1D-92A5-E1F69DA37557}" type="datetimeFigureOut">
              <a:rPr lang="en-US" smtClean="0"/>
              <a:t>1/5/2009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7489C4D-2571-47C2-9B10-96B479F94FC9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489C4D-2571-47C2-9B10-96B479F94FC9}" type="slidenum">
              <a:rPr lang="en-US" smtClean="0"/>
              <a:t>8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3BCD9DA-6BB8-4936-A0E1-DDD0A544B99F}" type="datetimeFigureOut">
              <a:rPr lang="en-US" smtClean="0"/>
              <a:t>1/5/2009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0FA88FF-8722-4FA2-827D-A510E8797FB9}" type="slidenum">
              <a:rPr lang="en-US" smtClean="0"/>
              <a:t>‹#›</a:t>
            </a:fld>
            <a:endParaRPr lang="en-US"/>
          </a:p>
        </p:txBody>
      </p:sp>
      <p:sp>
        <p:nvSpPr>
          <p:cNvPr id="32" name="Rectangle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Rectangle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Rectangle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Rectangle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56" name="Rectangle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Rectangle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Rectangle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Rectangle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3BCD9DA-6BB8-4936-A0E1-DDD0A544B99F}" type="datetimeFigureOut">
              <a:rPr lang="en-US" smtClean="0"/>
              <a:t>1/5/2009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0FA88FF-8722-4FA2-827D-A510E8797FB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3BCD9DA-6BB8-4936-A0E1-DDD0A544B99F}" type="datetimeFigureOut">
              <a:rPr lang="en-US" smtClean="0"/>
              <a:t>1/5/2009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0FA88FF-8722-4FA2-827D-A510E8797FB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3BCD9DA-6BB8-4936-A0E1-DDD0A544B99F}" type="datetimeFigureOut">
              <a:rPr lang="en-US" smtClean="0"/>
              <a:t>1/5/2009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0FA88FF-8722-4FA2-827D-A510E8797FB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Freeform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Freeform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Freeform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Freeform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Freeform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Freeform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Freeform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Freeform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Freeform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Freeform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3BCD9DA-6BB8-4936-A0E1-DDD0A544B99F}" type="datetimeFigureOut">
              <a:rPr lang="en-US" smtClean="0"/>
              <a:t>1/5/2009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0FA88FF-8722-4FA2-827D-A510E8797FB9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3BCD9DA-6BB8-4936-A0E1-DDD0A544B99F}" type="datetimeFigureOut">
              <a:rPr lang="en-US" smtClean="0"/>
              <a:t>1/5/2009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0FA88FF-8722-4FA2-827D-A510E8797FB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3BCD9DA-6BB8-4936-A0E1-DDD0A544B99F}" type="datetimeFigureOut">
              <a:rPr lang="en-US" smtClean="0"/>
              <a:t>1/5/2009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0FA88FF-8722-4FA2-827D-A510E8797FB9}" type="slidenum">
              <a:rPr lang="en-US" smtClean="0"/>
              <a:t>‹#›</a:t>
            </a:fld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Rectangle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Rectangle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Rectangle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Rectangle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Rectangle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3BCD9DA-6BB8-4936-A0E1-DDD0A544B99F}" type="datetimeFigureOut">
              <a:rPr lang="en-US" smtClean="0"/>
              <a:t>1/5/2009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0FA88FF-8722-4FA2-827D-A510E8797FB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3BCD9DA-6BB8-4936-A0E1-DDD0A544B99F}" type="datetimeFigureOut">
              <a:rPr lang="en-US" smtClean="0"/>
              <a:t>1/5/2009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0FA88FF-8722-4FA2-827D-A510E8797FB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3BCD9DA-6BB8-4936-A0E1-DDD0A544B99F}" type="datetimeFigureOut">
              <a:rPr lang="en-US" smtClean="0"/>
              <a:t>1/5/2009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0FA88FF-8722-4FA2-827D-A510E8797FB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Straight Connector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grpSp>
        <p:nvGrpSpPr>
          <p:cNvPr id="14" name="Group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Straight Connector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Straight Connector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F3BCD9DA-6BB8-4936-A0E1-DDD0A544B99F}" type="datetimeFigureOut">
              <a:rPr lang="en-US" smtClean="0"/>
              <a:t>1/5/2009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90FA88FF-8722-4FA2-827D-A510E8797FB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Rectangle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Rectangle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Rectangle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F3BCD9DA-6BB8-4936-A0E1-DDD0A544B99F}" type="datetimeFigureOut">
              <a:rPr lang="en-US" smtClean="0"/>
              <a:t>1/5/2009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90FA88FF-8722-4FA2-827D-A510E8797FB9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/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2" Type="http://schemas.openxmlformats.org/officeDocument/2006/relationships/image" Target="../media/image14.w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2" Type="http://schemas.openxmlformats.org/officeDocument/2006/relationships/image" Target="../media/image16.w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wmf"/><Relationship Id="rId2" Type="http://schemas.openxmlformats.org/officeDocument/2006/relationships/image" Target="../media/image18.w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wm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wmf"/><Relationship Id="rId2" Type="http://schemas.openxmlformats.org/officeDocument/2006/relationships/image" Target="../media/image22.wm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685800"/>
            <a:ext cx="8686800" cy="5632704"/>
          </a:xfrm>
        </p:spPr>
        <p:txBody>
          <a:bodyPr/>
          <a:lstStyle/>
          <a:p>
            <a:r>
              <a:rPr lang="en-US" sz="6000" dirty="0" smtClean="0"/>
              <a:t>	El </a:t>
            </a:r>
            <a:r>
              <a:rPr lang="en-US" sz="6000" dirty="0" err="1" smtClean="0"/>
              <a:t>pasado</a:t>
            </a:r>
            <a:r>
              <a:rPr lang="en-US" sz="6000" dirty="0" smtClean="0"/>
              <a:t>: </a:t>
            </a:r>
            <a:br>
              <a:rPr lang="en-US" sz="6000" dirty="0" smtClean="0"/>
            </a:br>
            <a:r>
              <a:rPr lang="en-US" sz="6000" dirty="0" smtClean="0"/>
              <a:t>	</a:t>
            </a:r>
            <a:r>
              <a:rPr lang="en-US" sz="6000" dirty="0" err="1" smtClean="0"/>
              <a:t>imperfecto</a:t>
            </a:r>
            <a:r>
              <a:rPr lang="en-US" sz="6000" dirty="0" smtClean="0"/>
              <a:t> vs. 	</a:t>
            </a:r>
            <a:r>
              <a:rPr lang="en-US" sz="6000" dirty="0" err="1" smtClean="0"/>
              <a:t>preterito</a:t>
            </a:r>
            <a:endParaRPr lang="en-US" sz="6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Emoción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ES_tradnl" sz="4800" dirty="0" smtClean="0"/>
              <a:t>Mi madre </a:t>
            </a:r>
            <a:r>
              <a:rPr lang="es-ES_tradnl" sz="4800" i="1" dirty="0" smtClean="0"/>
              <a:t>se sentía </a:t>
            </a:r>
            <a:r>
              <a:rPr lang="es-ES_tradnl" sz="4800" dirty="0" smtClean="0"/>
              <a:t>alegre cuando mi padre le dio un regalo.</a:t>
            </a:r>
          </a:p>
          <a:p>
            <a:r>
              <a:rPr lang="es-ES_tradnl" sz="4800" dirty="0" smtClean="0"/>
              <a:t>Vosotros </a:t>
            </a:r>
            <a:r>
              <a:rPr lang="es-ES_tradnl" sz="4800" i="1" dirty="0" smtClean="0"/>
              <a:t>estabais</a:t>
            </a:r>
            <a:r>
              <a:rPr lang="es-ES_tradnl" sz="4800" dirty="0" smtClean="0"/>
              <a:t> enojados cuando supieron de la prueba.  </a:t>
            </a:r>
            <a:endParaRPr lang="es-ES_tradnl" sz="4800" dirty="0"/>
          </a:p>
        </p:txBody>
      </p:sp>
      <p:pic>
        <p:nvPicPr>
          <p:cNvPr id="6146" name="Picture 2" descr="C:\Documents and Settings\User\Local Settings\Temporary Internet Files\Content.IE5\XBXO9JS2\MCj04375590000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934200" y="381000"/>
            <a:ext cx="1857375" cy="1454150"/>
          </a:xfrm>
          <a:prstGeom prst="rect">
            <a:avLst/>
          </a:prstGeom>
          <a:noFill/>
        </p:spPr>
      </p:pic>
      <p:pic>
        <p:nvPicPr>
          <p:cNvPr id="6147" name="Picture 3" descr="C:\Documents and Settings\User\Local Settings\Temporary Internet Files\Content.IE5\9U18UMFL\MCj04238360000[1]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010400" y="4953000"/>
            <a:ext cx="1936750" cy="190500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Descripción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066800"/>
            <a:ext cx="8229600" cy="5364960"/>
          </a:xfrm>
        </p:spPr>
        <p:txBody>
          <a:bodyPr>
            <a:noAutofit/>
          </a:bodyPr>
          <a:lstStyle/>
          <a:p>
            <a:r>
              <a:rPr lang="es-ES_tradnl" sz="4400" dirty="0" smtClean="0"/>
              <a:t>De pequeño mi hermano </a:t>
            </a:r>
            <a:r>
              <a:rPr lang="es-ES_tradnl" sz="4400" i="1" dirty="0" smtClean="0"/>
              <a:t>era</a:t>
            </a:r>
            <a:r>
              <a:rPr lang="es-ES_tradnl" sz="4400" dirty="0" smtClean="0"/>
              <a:t> alto.</a:t>
            </a:r>
          </a:p>
          <a:p>
            <a:r>
              <a:rPr lang="es-ES_tradnl" sz="4400" dirty="0" smtClean="0"/>
              <a:t>Las paredes </a:t>
            </a:r>
            <a:r>
              <a:rPr lang="es-ES_tradnl" sz="4400" i="1" dirty="0" smtClean="0"/>
              <a:t>eran</a:t>
            </a:r>
            <a:r>
              <a:rPr lang="es-ES_tradnl" sz="4400" dirty="0" smtClean="0"/>
              <a:t> azules.</a:t>
            </a:r>
          </a:p>
          <a:p>
            <a:r>
              <a:rPr lang="es-ES_tradnl" sz="4400" dirty="0" smtClean="0"/>
              <a:t>El coche </a:t>
            </a:r>
            <a:r>
              <a:rPr lang="es-ES_tradnl" sz="4400" i="1" dirty="0" smtClean="0"/>
              <a:t>ten</a:t>
            </a:r>
            <a:r>
              <a:rPr lang="es-ES_tradnl" sz="4400" i="1" dirty="0" smtClean="0"/>
              <a:t>í</a:t>
            </a:r>
            <a:r>
              <a:rPr lang="es-ES_tradnl" sz="4400" i="1" dirty="0" smtClean="0"/>
              <a:t>a</a:t>
            </a:r>
            <a:r>
              <a:rPr lang="es-ES_tradnl" sz="4400" dirty="0" smtClean="0"/>
              <a:t> tres ruedas.</a:t>
            </a:r>
          </a:p>
          <a:p>
            <a:r>
              <a:rPr lang="es-ES_tradnl" sz="4400" dirty="0" smtClean="0"/>
              <a:t>Mi padre </a:t>
            </a:r>
            <a:r>
              <a:rPr lang="es-ES_tradnl" sz="4400" i="1" dirty="0" smtClean="0"/>
              <a:t>leía</a:t>
            </a:r>
            <a:r>
              <a:rPr lang="es-ES_tradnl" sz="4400" dirty="0" smtClean="0"/>
              <a:t> el periódico en la silla.</a:t>
            </a:r>
          </a:p>
          <a:p>
            <a:r>
              <a:rPr lang="es-ES_tradnl" sz="4400" dirty="0" smtClean="0"/>
              <a:t>Los niños </a:t>
            </a:r>
            <a:r>
              <a:rPr lang="es-ES_tradnl" sz="4400" i="1" dirty="0" smtClean="0"/>
              <a:t>jugaban</a:t>
            </a:r>
            <a:r>
              <a:rPr lang="es-ES_tradnl" sz="4400" dirty="0" smtClean="0"/>
              <a:t> con los bloques.  </a:t>
            </a:r>
            <a:endParaRPr lang="es-ES_tradnl" sz="4400" dirty="0"/>
          </a:p>
        </p:txBody>
      </p:sp>
      <p:pic>
        <p:nvPicPr>
          <p:cNvPr id="7172" name="Picture 4" descr="C:\Documents and Settings\User\Local Settings\Temporary Internet Files\Content.IE5\9U18UMFL\MCj04114740000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31050" y="4724400"/>
            <a:ext cx="2012950" cy="1781175"/>
          </a:xfrm>
          <a:prstGeom prst="rect">
            <a:avLst/>
          </a:prstGeom>
          <a:noFill/>
        </p:spPr>
      </p:pic>
      <p:pic>
        <p:nvPicPr>
          <p:cNvPr id="7173" name="Picture 5" descr="C:\Program Files\Microsoft Office\MEDIA\CAGCAT10\j0278882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781800" y="2362200"/>
            <a:ext cx="905256" cy="904342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Deseos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066800"/>
            <a:ext cx="8458200" cy="5288760"/>
          </a:xfrm>
        </p:spPr>
        <p:txBody>
          <a:bodyPr>
            <a:noAutofit/>
          </a:bodyPr>
          <a:lstStyle/>
          <a:p>
            <a:r>
              <a:rPr lang="es-ES_tradnl" sz="4000" dirty="0" smtClean="0"/>
              <a:t>Los niños </a:t>
            </a:r>
            <a:r>
              <a:rPr lang="es-ES_tradnl" sz="4000" i="1" dirty="0" smtClean="0"/>
              <a:t>querían</a:t>
            </a:r>
            <a:r>
              <a:rPr lang="es-ES_tradnl" sz="4000" dirty="0" smtClean="0"/>
              <a:t> viajar a </a:t>
            </a:r>
            <a:r>
              <a:rPr lang="es-ES_tradnl" sz="4000" dirty="0" err="1" smtClean="0"/>
              <a:t>Disneyworld</a:t>
            </a:r>
            <a:r>
              <a:rPr lang="es-ES_tradnl" sz="4000" dirty="0" smtClean="0"/>
              <a:t>.</a:t>
            </a:r>
          </a:p>
          <a:p>
            <a:r>
              <a:rPr lang="es-ES_tradnl" sz="4000" dirty="0" smtClean="0"/>
              <a:t>La abuela </a:t>
            </a:r>
            <a:r>
              <a:rPr lang="es-ES_tradnl" sz="4000" i="1" dirty="0" smtClean="0"/>
              <a:t>quería</a:t>
            </a:r>
            <a:r>
              <a:rPr lang="es-ES_tradnl" sz="4000" dirty="0" smtClean="0"/>
              <a:t> recibir una carta de su nieto.</a:t>
            </a:r>
          </a:p>
          <a:p>
            <a:r>
              <a:rPr lang="es-ES_tradnl" sz="4000" dirty="0" smtClean="0"/>
              <a:t>El equipo </a:t>
            </a:r>
            <a:r>
              <a:rPr lang="es-ES_tradnl" sz="4000" i="1" dirty="0" smtClean="0"/>
              <a:t>deseaba</a:t>
            </a:r>
            <a:r>
              <a:rPr lang="es-ES_tradnl" sz="4000" dirty="0" smtClean="0"/>
              <a:t> ganar el partido.</a:t>
            </a:r>
          </a:p>
          <a:p>
            <a:r>
              <a:rPr lang="es-ES_tradnl" sz="4000" dirty="0" smtClean="0"/>
              <a:t>Yo </a:t>
            </a:r>
            <a:r>
              <a:rPr lang="es-ES_tradnl" sz="4000" i="1" dirty="0" smtClean="0"/>
              <a:t>necesitaba</a:t>
            </a:r>
            <a:r>
              <a:rPr lang="es-ES_tradnl" sz="4000" dirty="0" smtClean="0"/>
              <a:t> completar la tarea.</a:t>
            </a:r>
          </a:p>
          <a:p>
            <a:r>
              <a:rPr lang="es-ES_tradnl" sz="4000" dirty="0" smtClean="0"/>
              <a:t>Nosotros </a:t>
            </a:r>
            <a:r>
              <a:rPr lang="es-ES_tradnl" sz="4000" i="1" dirty="0" smtClean="0"/>
              <a:t>esperábamos</a:t>
            </a:r>
            <a:r>
              <a:rPr lang="es-ES_tradnl" sz="4000" dirty="0" smtClean="0"/>
              <a:t> no tener tarea.</a:t>
            </a:r>
            <a:endParaRPr lang="es-ES_tradnl" sz="4000" dirty="0"/>
          </a:p>
        </p:txBody>
      </p:sp>
      <p:pic>
        <p:nvPicPr>
          <p:cNvPr id="9218" name="Picture 2" descr="C:\Documents and Settings\User\Local Settings\Temporary Internet Files\Content.IE5\XBXO9JS2\MCj04124540000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20000" y="0"/>
            <a:ext cx="1341422" cy="2913707"/>
          </a:xfrm>
          <a:prstGeom prst="rect">
            <a:avLst/>
          </a:prstGeom>
          <a:noFill/>
        </p:spPr>
      </p:pic>
      <p:pic>
        <p:nvPicPr>
          <p:cNvPr id="9219" name="Picture 3" descr="C:\Documents and Settings\User\Local Settings\Temporary Internet Files\Content.IE5\CABYR8GG\MCj04401670000[1]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45425" y="4800600"/>
            <a:ext cx="1298575" cy="1819275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 </a:t>
            </a:r>
            <a:r>
              <a:rPr lang="en-US" dirty="0" err="1" smtClean="0"/>
              <a:t>pretérito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ES_tradnl" sz="4400" dirty="0" smtClean="0"/>
              <a:t>Usamos el pretérito para:</a:t>
            </a:r>
          </a:p>
          <a:p>
            <a:pPr lvl="1"/>
            <a:r>
              <a:rPr lang="es-ES_tradnl" sz="4400" dirty="0" smtClean="0"/>
              <a:t>Explicar una acción espec</a:t>
            </a:r>
            <a:r>
              <a:rPr lang="es-ES_tradnl" sz="4400" dirty="0" smtClean="0"/>
              <a:t>í</a:t>
            </a:r>
            <a:r>
              <a:rPr lang="es-ES_tradnl" sz="4400" dirty="0" smtClean="0"/>
              <a:t>fica que ha terminado</a:t>
            </a:r>
          </a:p>
          <a:p>
            <a:pPr lvl="1"/>
            <a:r>
              <a:rPr lang="es-ES_tradnl" sz="4400" dirty="0" smtClean="0"/>
              <a:t>Explicar una acción que paso en un tiempo específico</a:t>
            </a:r>
            <a:endParaRPr lang="es-ES_tradnl" sz="4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52400"/>
            <a:ext cx="7772400" cy="914400"/>
          </a:xfrm>
        </p:spPr>
        <p:txBody>
          <a:bodyPr/>
          <a:lstStyle/>
          <a:p>
            <a:r>
              <a:rPr lang="en-US" dirty="0" err="1" smtClean="0"/>
              <a:t>Palabras</a:t>
            </a:r>
            <a:r>
              <a:rPr lang="en-US" dirty="0" smtClean="0"/>
              <a:t> </a:t>
            </a:r>
            <a:r>
              <a:rPr lang="en-US" dirty="0" err="1" smtClean="0"/>
              <a:t>importantes</a:t>
            </a:r>
            <a:r>
              <a:rPr lang="en-US" dirty="0" smtClean="0"/>
              <a:t>: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762000"/>
            <a:ext cx="8077200" cy="5867400"/>
          </a:xfrm>
        </p:spPr>
        <p:txBody>
          <a:bodyPr>
            <a:normAutofit lnSpcReduction="10000"/>
          </a:bodyPr>
          <a:lstStyle/>
          <a:p>
            <a:r>
              <a:rPr lang="es-ES_tradnl" sz="3600" dirty="0" smtClean="0"/>
              <a:t>Ayer 	/	Anteayer</a:t>
            </a:r>
          </a:p>
          <a:p>
            <a:r>
              <a:rPr lang="es-ES_tradnl" sz="3600" dirty="0" smtClean="0"/>
              <a:t>Anoche</a:t>
            </a:r>
          </a:p>
          <a:p>
            <a:r>
              <a:rPr lang="es-ES_tradnl" sz="3600" dirty="0" smtClean="0"/>
              <a:t>La semana pasada</a:t>
            </a:r>
          </a:p>
          <a:p>
            <a:r>
              <a:rPr lang="es-ES_tradnl" sz="3600" dirty="0" smtClean="0"/>
              <a:t>El año pasado</a:t>
            </a:r>
          </a:p>
          <a:p>
            <a:r>
              <a:rPr lang="es-ES_tradnl" sz="3600" dirty="0" smtClean="0"/>
              <a:t>El verano pasado</a:t>
            </a:r>
          </a:p>
          <a:p>
            <a:r>
              <a:rPr lang="es-ES_tradnl" sz="3600" dirty="0" smtClean="0"/>
              <a:t>De repente	/	De pronto</a:t>
            </a:r>
          </a:p>
          <a:p>
            <a:r>
              <a:rPr lang="es-ES_tradnl" sz="3600" dirty="0" smtClean="0"/>
              <a:t>Inmediatamente</a:t>
            </a:r>
          </a:p>
          <a:p>
            <a:r>
              <a:rPr lang="es-ES_tradnl" sz="3600" dirty="0" smtClean="0"/>
              <a:t>Todo el día		</a:t>
            </a:r>
          </a:p>
          <a:p>
            <a:r>
              <a:rPr lang="es-ES_tradnl" sz="3600" dirty="0" smtClean="0"/>
              <a:t>Una vez		/	Dos veces	Tres veces…</a:t>
            </a:r>
          </a:p>
          <a:p>
            <a:pPr>
              <a:buNone/>
            </a:pPr>
            <a:endParaRPr lang="en-US" dirty="0" smtClean="0"/>
          </a:p>
          <a:p>
            <a:endParaRPr lang="en-US" dirty="0"/>
          </a:p>
        </p:txBody>
      </p:sp>
      <p:pic>
        <p:nvPicPr>
          <p:cNvPr id="10242" name="Picture 2" descr="C:\Documents and Settings\User\Local Settings\Temporary Internet Files\Content.IE5\CABYR8GG\MCj04355640000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29400" y="1143000"/>
            <a:ext cx="1828800" cy="182880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Ejemplos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5212560"/>
          </a:xfrm>
        </p:spPr>
        <p:txBody>
          <a:bodyPr>
            <a:noAutofit/>
          </a:bodyPr>
          <a:lstStyle/>
          <a:p>
            <a:r>
              <a:rPr lang="es-ES_tradnl" sz="4400" dirty="0" smtClean="0"/>
              <a:t>Ayer yo </a:t>
            </a:r>
            <a:r>
              <a:rPr lang="es-ES_tradnl" sz="4400" i="1" dirty="0" smtClean="0"/>
              <a:t>fui</a:t>
            </a:r>
            <a:r>
              <a:rPr lang="es-ES_tradnl" sz="4400" dirty="0" smtClean="0"/>
              <a:t> al gimnasio.</a:t>
            </a:r>
          </a:p>
          <a:p>
            <a:r>
              <a:rPr lang="es-ES_tradnl" sz="4400" dirty="0" smtClean="0"/>
              <a:t>La semana pasada mi hermano </a:t>
            </a:r>
            <a:r>
              <a:rPr lang="es-ES_tradnl" sz="4400" i="1" dirty="0" smtClean="0"/>
              <a:t>ganó</a:t>
            </a:r>
            <a:r>
              <a:rPr lang="es-ES_tradnl" sz="4400" dirty="0" smtClean="0"/>
              <a:t> su partido.</a:t>
            </a:r>
          </a:p>
          <a:p>
            <a:r>
              <a:rPr lang="es-ES_tradnl" sz="4400" dirty="0" smtClean="0"/>
              <a:t>De repente la profesora </a:t>
            </a:r>
            <a:r>
              <a:rPr lang="es-ES_tradnl" sz="4400" i="1" dirty="0" smtClean="0"/>
              <a:t>se cayó</a:t>
            </a:r>
            <a:r>
              <a:rPr lang="es-ES_tradnl" sz="4400" dirty="0" smtClean="0"/>
              <a:t>.</a:t>
            </a:r>
          </a:p>
          <a:p>
            <a:r>
              <a:rPr lang="es-ES_tradnl" sz="4400" i="1" dirty="0" smtClean="0"/>
              <a:t>Nadamos</a:t>
            </a:r>
            <a:r>
              <a:rPr lang="es-ES_tradnl" sz="4400" dirty="0" smtClean="0"/>
              <a:t> en la playa por una hora.</a:t>
            </a:r>
          </a:p>
          <a:p>
            <a:r>
              <a:rPr lang="es-ES_tradnl" sz="4400" i="1" dirty="0" smtClean="0"/>
              <a:t>Me dormí </a:t>
            </a:r>
            <a:r>
              <a:rPr lang="es-ES_tradnl" sz="4400" dirty="0" smtClean="0"/>
              <a:t>a las diez.</a:t>
            </a:r>
            <a:endParaRPr lang="es-ES_tradnl" sz="4400" dirty="0"/>
          </a:p>
        </p:txBody>
      </p:sp>
      <p:pic>
        <p:nvPicPr>
          <p:cNvPr id="11266" name="Picture 2" descr="C:\Documents and Settings\User\Local Settings\Temporary Internet Files\Content.IE5\FUUG358X\MCj02335910000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05600" y="304800"/>
            <a:ext cx="2086824" cy="1533053"/>
          </a:xfrm>
          <a:prstGeom prst="rect">
            <a:avLst/>
          </a:prstGeom>
          <a:noFill/>
        </p:spPr>
      </p:pic>
      <p:pic>
        <p:nvPicPr>
          <p:cNvPr id="11267" name="Picture 3" descr="C:\Documents and Settings\User\Local Settings\Temporary Internet Files\Content.IE5\CABYR8GG\MCj00787810000[1]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5000" y="5257800"/>
            <a:ext cx="2357438" cy="1008063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 </a:t>
            </a:r>
            <a:r>
              <a:rPr lang="es-ES_tradnl" dirty="0" smtClean="0"/>
              <a:t>comparación</a:t>
            </a:r>
            <a:r>
              <a:rPr lang="en-US" dirty="0" smtClean="0"/>
              <a:t>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524000"/>
            <a:ext cx="7772400" cy="4572000"/>
          </a:xfrm>
        </p:spPr>
        <p:txBody>
          <a:bodyPr>
            <a:noAutofit/>
          </a:bodyPr>
          <a:lstStyle/>
          <a:p>
            <a:r>
              <a:rPr lang="es-ES_tradnl" sz="4400" dirty="0" smtClean="0"/>
              <a:t>Tú </a:t>
            </a:r>
            <a:r>
              <a:rPr lang="es-ES_tradnl" sz="4400" b="1" i="1" dirty="0" smtClean="0"/>
              <a:t>ibas</a:t>
            </a:r>
            <a:r>
              <a:rPr lang="es-ES_tradnl" sz="4400" dirty="0" smtClean="0"/>
              <a:t> al gimnasio los lunes.  </a:t>
            </a:r>
          </a:p>
          <a:p>
            <a:r>
              <a:rPr lang="es-ES_tradnl" sz="4400" dirty="0" smtClean="0"/>
              <a:t>Tú </a:t>
            </a:r>
            <a:r>
              <a:rPr lang="es-ES_tradnl" sz="4400" b="1" u="sng" dirty="0" smtClean="0"/>
              <a:t>fuiste</a:t>
            </a:r>
            <a:r>
              <a:rPr lang="es-ES_tradnl" sz="4400" dirty="0" smtClean="0"/>
              <a:t> al gimnasio ayer.</a:t>
            </a:r>
          </a:p>
          <a:p>
            <a:endParaRPr lang="es-ES_tradnl" sz="4400" dirty="0" smtClean="0"/>
          </a:p>
          <a:p>
            <a:r>
              <a:rPr lang="es-ES_tradnl" sz="4400" dirty="0" smtClean="0"/>
              <a:t>Mi abuelo </a:t>
            </a:r>
            <a:r>
              <a:rPr lang="es-ES_tradnl" sz="4400" b="1" u="sng" dirty="0" smtClean="0"/>
              <a:t>tomó</a:t>
            </a:r>
            <a:r>
              <a:rPr lang="es-ES_tradnl" sz="4400" dirty="0" smtClean="0"/>
              <a:t> el autobús para ir a la fiesta anoche.</a:t>
            </a:r>
          </a:p>
          <a:p>
            <a:r>
              <a:rPr lang="es-ES_tradnl" sz="4400" dirty="0" smtClean="0"/>
              <a:t>Mi abuelo </a:t>
            </a:r>
            <a:r>
              <a:rPr lang="es-ES_tradnl" sz="4400" i="1" u="sng" dirty="0" smtClean="0"/>
              <a:t>tomaba</a:t>
            </a:r>
            <a:r>
              <a:rPr lang="es-ES_tradnl" sz="4400" dirty="0" smtClean="0"/>
              <a:t> el bus para llegar al trabajo cada día.  </a:t>
            </a:r>
            <a:endParaRPr lang="es-ES_tradnl" sz="4400" dirty="0"/>
          </a:p>
        </p:txBody>
      </p:sp>
      <p:pic>
        <p:nvPicPr>
          <p:cNvPr id="12290" name="Picture 2" descr="C:\Documents and Settings\User\Local Settings\Temporary Internet Files\Content.IE5\9U18UMFL\MCj01980500000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77000" y="152400"/>
            <a:ext cx="2136114" cy="1600954"/>
          </a:xfrm>
          <a:prstGeom prst="rect">
            <a:avLst/>
          </a:prstGeom>
          <a:noFill/>
        </p:spPr>
      </p:pic>
      <p:pic>
        <p:nvPicPr>
          <p:cNvPr id="12291" name="Picture 3" descr="C:\Documents and Settings\User\Local Settings\Temporary Internet Files\Content.IE5\9U18UMFL\MCj04348190000[1]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62800" y="3810000"/>
            <a:ext cx="1828572" cy="1828572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¡Te </a:t>
            </a:r>
            <a:r>
              <a:rPr lang="en-US" dirty="0" err="1" smtClean="0"/>
              <a:t>toca</a:t>
            </a:r>
            <a:r>
              <a:rPr lang="en-US" dirty="0" smtClean="0"/>
              <a:t> a </a:t>
            </a:r>
            <a:r>
              <a:rPr lang="en-US" dirty="0" err="1" smtClean="0"/>
              <a:t>ti</a:t>
            </a:r>
            <a:r>
              <a:rPr lang="en-US" dirty="0" smtClean="0"/>
              <a:t>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686800" cy="5791200"/>
          </a:xfrm>
        </p:spPr>
        <p:txBody>
          <a:bodyPr>
            <a:normAutofit/>
          </a:bodyPr>
          <a:lstStyle/>
          <a:p>
            <a:r>
              <a:rPr lang="es-ES_tradnl" sz="3600" dirty="0" smtClean="0"/>
              <a:t>Yo (toqué / tocaba) el piano de pequeño.</a:t>
            </a:r>
          </a:p>
          <a:p>
            <a:r>
              <a:rPr lang="es-ES_tradnl" sz="3600" dirty="0" smtClean="0"/>
              <a:t>Mi hermano (camino / caminaba) por el parque ayer.</a:t>
            </a:r>
          </a:p>
          <a:p>
            <a:r>
              <a:rPr lang="es-ES_tradnl" sz="3600" dirty="0" smtClean="0"/>
              <a:t>Los veranos nosotros (fuimos / íbamos) a un concierto.</a:t>
            </a:r>
          </a:p>
          <a:p>
            <a:r>
              <a:rPr lang="es-ES_tradnl" sz="3600" dirty="0" smtClean="0"/>
              <a:t>Los domingos mi familia (fue / iba) a la iglesia.</a:t>
            </a:r>
          </a:p>
          <a:p>
            <a:r>
              <a:rPr lang="es-ES_tradnl" sz="3600" dirty="0" smtClean="0"/>
              <a:t>De repente el perro (empezó / empezaba) a correr.</a:t>
            </a:r>
            <a:endParaRPr lang="es-ES_tradnl" sz="3600" dirty="0"/>
          </a:p>
        </p:txBody>
      </p:sp>
      <p:pic>
        <p:nvPicPr>
          <p:cNvPr id="13314" name="Picture 2" descr="C:\Documents and Settings\User\Local Settings\Temporary Internet Files\Content.IE5\FUUG358X\MCj04038770000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58000" y="228600"/>
            <a:ext cx="898855" cy="929945"/>
          </a:xfrm>
          <a:prstGeom prst="rect">
            <a:avLst/>
          </a:prstGeom>
          <a:noFill/>
        </p:spPr>
      </p:pic>
      <p:pic>
        <p:nvPicPr>
          <p:cNvPr id="13315" name="Picture 3" descr="C:\Documents and Settings\User\Local Settings\Temporary Internet Files\Content.IE5\FUUG358X\MCj04360970000[1]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00400" y="5708650"/>
            <a:ext cx="4597400" cy="114935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685800"/>
            <a:ext cx="8686800" cy="5632704"/>
          </a:xfrm>
        </p:spPr>
        <p:txBody>
          <a:bodyPr/>
          <a:lstStyle/>
          <a:p>
            <a:r>
              <a:rPr lang="en-US" sz="6000" dirty="0" smtClean="0"/>
              <a:t>	El </a:t>
            </a:r>
            <a:r>
              <a:rPr lang="en-US" sz="6000" dirty="0" err="1" smtClean="0"/>
              <a:t>pasado</a:t>
            </a:r>
            <a:r>
              <a:rPr lang="en-US" sz="6000" dirty="0" smtClean="0"/>
              <a:t>: </a:t>
            </a:r>
            <a:br>
              <a:rPr lang="en-US" sz="6000" dirty="0" smtClean="0"/>
            </a:br>
            <a:r>
              <a:rPr lang="en-US" sz="6000" dirty="0" smtClean="0"/>
              <a:t>	</a:t>
            </a:r>
            <a:r>
              <a:rPr lang="en-US" sz="6000" dirty="0" err="1" smtClean="0"/>
              <a:t>imperfecto</a:t>
            </a:r>
            <a:r>
              <a:rPr lang="en-US" sz="6000" dirty="0" smtClean="0"/>
              <a:t>    	(describe)		 </a:t>
            </a:r>
            <a:br>
              <a:rPr lang="en-US" sz="6000" dirty="0" smtClean="0"/>
            </a:br>
            <a:r>
              <a:rPr lang="en-US" sz="6000" dirty="0" smtClean="0"/>
              <a:t>	</a:t>
            </a:r>
            <a:r>
              <a:rPr lang="en-US" sz="6000" dirty="0" smtClean="0"/>
              <a:t>		vs. 	</a:t>
            </a:r>
            <a:br>
              <a:rPr lang="en-US" sz="6000" dirty="0" smtClean="0"/>
            </a:br>
            <a:r>
              <a:rPr lang="en-US" sz="6000" dirty="0" smtClean="0"/>
              <a:t>	</a:t>
            </a:r>
            <a:r>
              <a:rPr lang="en-US" sz="6000" dirty="0" err="1" smtClean="0"/>
              <a:t>Preterito</a:t>
            </a:r>
            <a:r>
              <a:rPr lang="en-US" sz="6000" dirty="0" smtClean="0"/>
              <a:t/>
            </a:r>
            <a:br>
              <a:rPr lang="en-US" sz="6000" dirty="0" smtClean="0"/>
            </a:br>
            <a:r>
              <a:rPr lang="en-US" sz="6000" dirty="0" smtClean="0"/>
              <a:t>	</a:t>
            </a:r>
            <a:r>
              <a:rPr lang="en-US" sz="6000" dirty="0" smtClean="0"/>
              <a:t>(</a:t>
            </a:r>
            <a:r>
              <a:rPr lang="en-US" sz="6000" dirty="0" err="1" smtClean="0"/>
              <a:t>Especifica</a:t>
            </a:r>
            <a:r>
              <a:rPr lang="en-US" sz="6000" dirty="0" smtClean="0"/>
              <a:t>)</a:t>
            </a:r>
            <a:endParaRPr lang="en-US" sz="6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90600" y="5867400"/>
            <a:ext cx="7772400" cy="1508760"/>
          </a:xfrm>
        </p:spPr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 </a:t>
            </a:r>
            <a:r>
              <a:rPr lang="en-US" dirty="0" err="1" smtClean="0"/>
              <a:t>imperfecto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4400" dirty="0" err="1" smtClean="0"/>
              <a:t>Usamos</a:t>
            </a:r>
            <a:r>
              <a:rPr lang="en-US" sz="4400" dirty="0" smtClean="0"/>
              <a:t> el </a:t>
            </a:r>
            <a:r>
              <a:rPr lang="en-US" sz="4400" dirty="0" err="1" smtClean="0"/>
              <a:t>imperfecto</a:t>
            </a:r>
            <a:r>
              <a:rPr lang="en-US" sz="4400" dirty="0" smtClean="0"/>
              <a:t> </a:t>
            </a:r>
            <a:r>
              <a:rPr lang="en-US" sz="4400" dirty="0" err="1" smtClean="0"/>
              <a:t>para</a:t>
            </a:r>
            <a:r>
              <a:rPr lang="en-US" sz="4400" dirty="0" smtClean="0"/>
              <a:t>:</a:t>
            </a:r>
          </a:p>
          <a:p>
            <a:r>
              <a:rPr lang="en-US" sz="4400" dirty="0" smtClean="0"/>
              <a:t> 	</a:t>
            </a:r>
            <a:r>
              <a:rPr lang="en-US" sz="4400" dirty="0" err="1" smtClean="0"/>
              <a:t>Descibir</a:t>
            </a:r>
            <a:r>
              <a:rPr lang="en-US" sz="4400" dirty="0" smtClean="0"/>
              <a:t> </a:t>
            </a:r>
            <a:r>
              <a:rPr lang="en-US" sz="4400" dirty="0" err="1" smtClean="0"/>
              <a:t>momentos</a:t>
            </a:r>
            <a:r>
              <a:rPr lang="en-US" sz="4400" dirty="0" smtClean="0"/>
              <a:t> en el 	</a:t>
            </a:r>
            <a:r>
              <a:rPr lang="en-US" sz="4400" dirty="0" err="1" smtClean="0"/>
              <a:t>pasado</a:t>
            </a:r>
            <a:r>
              <a:rPr lang="en-US" sz="4400" dirty="0" smtClean="0"/>
              <a:t> </a:t>
            </a:r>
            <a:r>
              <a:rPr lang="en-US" sz="4400" dirty="0" err="1" smtClean="0"/>
              <a:t>que</a:t>
            </a:r>
            <a:r>
              <a:rPr lang="en-US" sz="4400" dirty="0" smtClean="0"/>
              <a:t> son </a:t>
            </a:r>
            <a:r>
              <a:rPr lang="en-US" sz="4400" dirty="0" err="1" smtClean="0"/>
              <a:t>repetivos</a:t>
            </a:r>
            <a:r>
              <a:rPr lang="en-US" sz="4400" dirty="0" smtClean="0"/>
              <a:t>/</a:t>
            </a:r>
            <a:r>
              <a:rPr lang="en-US" sz="4400" dirty="0" smtClean="0"/>
              <a:t> 	</a:t>
            </a:r>
            <a:r>
              <a:rPr lang="en-US" sz="4400" dirty="0" err="1" smtClean="0"/>
              <a:t>habituales</a:t>
            </a:r>
            <a:r>
              <a:rPr lang="en-US" sz="4400" dirty="0" smtClean="0"/>
              <a:t>  </a:t>
            </a:r>
          </a:p>
          <a:p>
            <a:r>
              <a:rPr lang="en-US" sz="4000" dirty="0" smtClean="0"/>
              <a:t>     </a:t>
            </a:r>
            <a:r>
              <a:rPr lang="en-US" sz="4000" dirty="0" err="1" smtClean="0"/>
              <a:t>Describir</a:t>
            </a:r>
            <a:r>
              <a:rPr lang="en-US" sz="4000" dirty="0" smtClean="0"/>
              <a:t> </a:t>
            </a:r>
            <a:r>
              <a:rPr lang="en-US" sz="4000" dirty="0" err="1" smtClean="0"/>
              <a:t>una</a:t>
            </a:r>
            <a:r>
              <a:rPr lang="en-US" sz="4000" dirty="0" smtClean="0"/>
              <a:t> </a:t>
            </a:r>
            <a:r>
              <a:rPr lang="en-US" sz="4000" dirty="0" err="1" smtClean="0"/>
              <a:t>escena</a:t>
            </a:r>
            <a:r>
              <a:rPr lang="en-US" sz="4000" dirty="0" smtClean="0"/>
              <a:t> en el 	</a:t>
            </a:r>
            <a:r>
              <a:rPr lang="en-US" sz="4000" dirty="0" err="1" smtClean="0"/>
              <a:t>pasado</a:t>
            </a:r>
            <a:endParaRPr lang="en-US" sz="4000" dirty="0" smtClean="0"/>
          </a:p>
          <a:p>
            <a:endParaRPr lang="en-US" sz="4400" dirty="0" smtClean="0"/>
          </a:p>
          <a:p>
            <a:endParaRPr lang="en-US" sz="4400" dirty="0" smtClean="0"/>
          </a:p>
          <a:p>
            <a:r>
              <a:rPr lang="en-US" sz="4400" dirty="0" smtClean="0"/>
              <a:t>DESCRIBIR</a:t>
            </a:r>
            <a:endParaRPr lang="en-US" sz="4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Ejemplos</a:t>
            </a:r>
            <a:r>
              <a:rPr lang="en-US" dirty="0" smtClean="0"/>
              <a:t> de la </a:t>
            </a:r>
            <a:r>
              <a:rPr lang="es-ES_tradnl" dirty="0" smtClean="0"/>
              <a:t>descripción</a:t>
            </a:r>
            <a:r>
              <a:rPr lang="en-US" dirty="0" smtClean="0"/>
              <a:t>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5060160"/>
          </a:xfrm>
        </p:spPr>
        <p:txBody>
          <a:bodyPr>
            <a:noAutofit/>
          </a:bodyPr>
          <a:lstStyle/>
          <a:p>
            <a:r>
              <a:rPr lang="es-ES_tradnl" sz="3600" dirty="0" smtClean="0"/>
              <a:t>La clase </a:t>
            </a:r>
            <a:r>
              <a:rPr lang="es-ES_tradnl" sz="3600" i="1" dirty="0" smtClean="0"/>
              <a:t>tenía</a:t>
            </a:r>
            <a:r>
              <a:rPr lang="es-ES_tradnl" sz="3600" dirty="0" smtClean="0"/>
              <a:t> dieciocho estudiantes</a:t>
            </a:r>
          </a:p>
          <a:p>
            <a:r>
              <a:rPr lang="es-ES_tradnl" sz="3600" dirty="0" smtClean="0"/>
              <a:t>Una bandera </a:t>
            </a:r>
            <a:r>
              <a:rPr lang="es-ES_tradnl" sz="3600" i="1" dirty="0" smtClean="0"/>
              <a:t>estaba</a:t>
            </a:r>
            <a:r>
              <a:rPr lang="es-ES_tradnl" sz="3600" dirty="0" smtClean="0"/>
              <a:t> en la pared</a:t>
            </a:r>
          </a:p>
          <a:p>
            <a:r>
              <a:rPr lang="es-ES_tradnl" sz="3600" dirty="0" smtClean="0"/>
              <a:t>Las paredes </a:t>
            </a:r>
            <a:r>
              <a:rPr lang="es-ES_tradnl" sz="3600" i="1" dirty="0" smtClean="0"/>
              <a:t>eran</a:t>
            </a:r>
            <a:r>
              <a:rPr lang="es-ES_tradnl" sz="3600" dirty="0" smtClean="0"/>
              <a:t> blancas</a:t>
            </a:r>
          </a:p>
          <a:p>
            <a:r>
              <a:rPr lang="es-ES_tradnl" sz="3600" dirty="0" smtClean="0"/>
              <a:t>La profesora </a:t>
            </a:r>
            <a:r>
              <a:rPr lang="es-ES_tradnl" sz="3600" i="1" dirty="0" smtClean="0"/>
              <a:t>hablaba</a:t>
            </a:r>
            <a:r>
              <a:rPr lang="es-ES_tradnl" sz="3600" dirty="0" smtClean="0"/>
              <a:t> mucho</a:t>
            </a:r>
          </a:p>
          <a:p>
            <a:r>
              <a:rPr lang="es-ES_tradnl" sz="3600" dirty="0" smtClean="0"/>
              <a:t>Los estudiantes </a:t>
            </a:r>
            <a:r>
              <a:rPr lang="es-ES_tradnl" sz="3600" i="1" dirty="0" smtClean="0"/>
              <a:t>cantaban</a:t>
            </a:r>
            <a:r>
              <a:rPr lang="es-ES_tradnl" sz="3600" dirty="0" smtClean="0"/>
              <a:t> las</a:t>
            </a:r>
          </a:p>
          <a:p>
            <a:pPr>
              <a:buNone/>
            </a:pPr>
            <a:r>
              <a:rPr lang="es-ES_tradnl" sz="3600" dirty="0" smtClean="0"/>
              <a:t> </a:t>
            </a:r>
            <a:r>
              <a:rPr lang="es-ES_tradnl" sz="3600" dirty="0" smtClean="0"/>
              <a:t>   canciones de Jarabe de Palo</a:t>
            </a:r>
          </a:p>
          <a:p>
            <a:r>
              <a:rPr lang="es-ES_tradnl" sz="3600" dirty="0" smtClean="0"/>
              <a:t>Todos los días los estudiantes hacían un “hágala ahora”</a:t>
            </a:r>
            <a:endParaRPr lang="es-ES_tradnl" sz="3600" dirty="0" smtClean="0"/>
          </a:p>
        </p:txBody>
      </p:sp>
      <p:pic>
        <p:nvPicPr>
          <p:cNvPr id="8194" name="Picture 2" descr="C:\Documents and Settings\User\Local Settings\Temporary Internet Files\Content.IE5\FUUG358X\MCj02371020000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975774" y="1828800"/>
            <a:ext cx="1926428" cy="274320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Imperfecto</a:t>
            </a:r>
            <a:r>
              <a:rPr lang="en-US" dirty="0" smtClean="0"/>
              <a:t>: THE REDD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4000" b="1" dirty="0" err="1" smtClean="0"/>
              <a:t>T</a:t>
            </a:r>
            <a:r>
              <a:rPr lang="en-US" sz="4000" dirty="0" err="1" smtClean="0"/>
              <a:t>iempo</a:t>
            </a:r>
            <a:endParaRPr lang="en-US" sz="4000" dirty="0" smtClean="0"/>
          </a:p>
          <a:p>
            <a:r>
              <a:rPr lang="en-US" sz="4000" b="1" dirty="0" err="1" smtClean="0"/>
              <a:t>Hora</a:t>
            </a:r>
            <a:endParaRPr lang="en-US" sz="4000" b="1" dirty="0" smtClean="0"/>
          </a:p>
          <a:p>
            <a:r>
              <a:rPr lang="en-US" sz="4000" b="1" dirty="0" err="1" smtClean="0"/>
              <a:t>Edad</a:t>
            </a:r>
            <a:endParaRPr lang="en-US" sz="4000" b="1" dirty="0" smtClean="0"/>
          </a:p>
          <a:p>
            <a:r>
              <a:rPr lang="en-US" sz="4000" b="1" dirty="0" err="1" smtClean="0"/>
              <a:t>Repetici</a:t>
            </a:r>
            <a:r>
              <a:rPr lang="en-US" sz="4000" b="1" dirty="0" err="1" smtClean="0"/>
              <a:t>ó</a:t>
            </a:r>
            <a:r>
              <a:rPr lang="en-US" sz="4000" b="1" dirty="0" err="1" smtClean="0"/>
              <a:t>n</a:t>
            </a:r>
            <a:endParaRPr lang="en-US" sz="4000" b="1" dirty="0" smtClean="0"/>
          </a:p>
          <a:p>
            <a:r>
              <a:rPr lang="en-US" sz="4000" b="1" dirty="0" err="1" smtClean="0"/>
              <a:t>Emoci</a:t>
            </a:r>
            <a:r>
              <a:rPr lang="en-US" sz="4000" b="1" dirty="0" err="1" smtClean="0"/>
              <a:t>ó</a:t>
            </a:r>
            <a:r>
              <a:rPr lang="en-US" sz="4000" b="1" dirty="0" err="1" smtClean="0"/>
              <a:t>n</a:t>
            </a:r>
            <a:endParaRPr lang="en-US" sz="4000" b="1" dirty="0" smtClean="0"/>
          </a:p>
          <a:p>
            <a:r>
              <a:rPr lang="en-US" sz="4000" b="1" dirty="0" err="1" smtClean="0"/>
              <a:t>Descripción</a:t>
            </a:r>
            <a:endParaRPr lang="en-US" sz="4000" b="1" dirty="0" smtClean="0"/>
          </a:p>
          <a:p>
            <a:r>
              <a:rPr lang="en-US" sz="4000" b="1" dirty="0" err="1" smtClean="0"/>
              <a:t>Deseos</a:t>
            </a:r>
            <a:endParaRPr lang="en-US" sz="4000" b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512064"/>
            <a:ext cx="7772400" cy="914400"/>
          </a:xfrm>
        </p:spPr>
        <p:txBody>
          <a:bodyPr/>
          <a:lstStyle/>
          <a:p>
            <a:r>
              <a:rPr lang="en-US" dirty="0" err="1" smtClean="0"/>
              <a:t>Tiempo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s-ES_tradnl" sz="4400" dirty="0" smtClean="0"/>
              <a:t>Ayer…</a:t>
            </a:r>
          </a:p>
          <a:p>
            <a:pPr lvl="1"/>
            <a:r>
              <a:rPr lang="es-ES_tradnl" sz="4400" dirty="0" smtClean="0"/>
              <a:t>Hac</a:t>
            </a:r>
            <a:r>
              <a:rPr lang="es-ES_tradnl" sz="4400" dirty="0" smtClean="0"/>
              <a:t>í</a:t>
            </a:r>
            <a:r>
              <a:rPr lang="es-ES_tradnl" sz="4400" dirty="0" smtClean="0"/>
              <a:t>a frio</a:t>
            </a:r>
          </a:p>
          <a:p>
            <a:pPr lvl="1"/>
            <a:r>
              <a:rPr lang="es-ES_tradnl" sz="4400" dirty="0" smtClean="0"/>
              <a:t>Nevaba</a:t>
            </a:r>
          </a:p>
          <a:p>
            <a:pPr lvl="1"/>
            <a:r>
              <a:rPr lang="es-ES_tradnl" sz="4400" dirty="0" smtClean="0"/>
              <a:t>Llovía</a:t>
            </a:r>
          </a:p>
          <a:p>
            <a:pPr lvl="1"/>
            <a:r>
              <a:rPr lang="es-ES_tradnl" sz="4400" dirty="0" smtClean="0"/>
              <a:t>Estaba nublado</a:t>
            </a:r>
          </a:p>
          <a:p>
            <a:pPr lvl="1"/>
            <a:r>
              <a:rPr lang="es-ES_tradnl" sz="4400" dirty="0" smtClean="0"/>
              <a:t>Hac</a:t>
            </a:r>
            <a:r>
              <a:rPr lang="es-ES_tradnl" sz="4400" dirty="0" smtClean="0"/>
              <a:t>í</a:t>
            </a:r>
            <a:r>
              <a:rPr lang="es-ES_tradnl" sz="4400" dirty="0" smtClean="0"/>
              <a:t>a sol</a:t>
            </a:r>
            <a:endParaRPr lang="es-ES_tradnl" sz="4400" dirty="0"/>
          </a:p>
        </p:txBody>
      </p:sp>
      <p:pic>
        <p:nvPicPr>
          <p:cNvPr id="1026" name="Picture 2" descr="C:\Documents and Settings\User\Local Settings\Temporary Internet Files\Content.IE5\XBXO9JS2\MCj04325900000[1]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24400" y="1600200"/>
            <a:ext cx="1828572" cy="1828572"/>
          </a:xfrm>
          <a:prstGeom prst="rect">
            <a:avLst/>
          </a:prstGeom>
          <a:noFill/>
        </p:spPr>
      </p:pic>
      <p:pic>
        <p:nvPicPr>
          <p:cNvPr id="1027" name="Picture 3" descr="C:\Documents and Settings\User\Local Settings\Temporary Internet Files\Content.IE5\CABYR8GG\MCj04392220000[1]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172200" y="4038600"/>
            <a:ext cx="2163901" cy="215171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Hora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783560"/>
            <a:ext cx="8229600" cy="4572000"/>
          </a:xfrm>
        </p:spPr>
        <p:txBody>
          <a:bodyPr/>
          <a:lstStyle/>
          <a:p>
            <a:r>
              <a:rPr lang="en-US" i="1" dirty="0" err="1" smtClean="0"/>
              <a:t>Eran</a:t>
            </a:r>
            <a:r>
              <a:rPr lang="en-US" dirty="0" smtClean="0"/>
              <a:t> </a:t>
            </a:r>
            <a:r>
              <a:rPr lang="en-US" dirty="0" err="1" smtClean="0"/>
              <a:t>las</a:t>
            </a:r>
            <a:r>
              <a:rPr lang="en-US" dirty="0" smtClean="0"/>
              <a:t> dos de la </a:t>
            </a:r>
            <a:r>
              <a:rPr lang="en-US" dirty="0" err="1" smtClean="0"/>
              <a:t>tarde</a:t>
            </a:r>
            <a:r>
              <a:rPr lang="en-US" dirty="0" smtClean="0"/>
              <a:t> </a:t>
            </a:r>
            <a:r>
              <a:rPr lang="en-US" dirty="0" err="1" smtClean="0"/>
              <a:t>cuando</a:t>
            </a:r>
            <a:r>
              <a:rPr lang="en-US" dirty="0" smtClean="0"/>
              <a:t> </a:t>
            </a:r>
            <a:r>
              <a:rPr lang="en-US" dirty="0" err="1" smtClean="0"/>
              <a:t>empecé</a:t>
            </a:r>
            <a:r>
              <a:rPr lang="en-US" dirty="0" smtClean="0"/>
              <a:t> la </a:t>
            </a:r>
            <a:r>
              <a:rPr lang="en-US" dirty="0" err="1" smtClean="0"/>
              <a:t>tarea</a:t>
            </a:r>
            <a:r>
              <a:rPr lang="en-US" dirty="0" smtClean="0"/>
              <a:t>.</a:t>
            </a:r>
          </a:p>
          <a:p>
            <a:pPr>
              <a:buNone/>
            </a:pPr>
            <a:r>
              <a:rPr lang="en-US" dirty="0" smtClean="0"/>
              <a:t>	</a:t>
            </a:r>
            <a:r>
              <a:rPr lang="en-US" dirty="0" smtClean="0"/>
              <a:t>**</a:t>
            </a:r>
            <a:r>
              <a:rPr lang="en-US" dirty="0" err="1" smtClean="0"/>
              <a:t>Pero</a:t>
            </a:r>
            <a:r>
              <a:rPr lang="en-US" dirty="0" smtClean="0"/>
              <a:t>…**</a:t>
            </a:r>
            <a:br>
              <a:rPr lang="en-US" dirty="0" smtClean="0"/>
            </a:br>
            <a:r>
              <a:rPr lang="en-US" dirty="0" smtClean="0"/>
              <a:t>	</a:t>
            </a:r>
            <a:r>
              <a:rPr lang="en-US" dirty="0" smtClean="0"/>
              <a:t> </a:t>
            </a:r>
            <a:r>
              <a:rPr lang="en-US" dirty="0" err="1" smtClean="0"/>
              <a:t>Empecé</a:t>
            </a:r>
            <a:r>
              <a:rPr lang="en-US" b="1" dirty="0" smtClean="0"/>
              <a:t> </a:t>
            </a:r>
            <a:r>
              <a:rPr lang="en-US" dirty="0" smtClean="0"/>
              <a:t>la </a:t>
            </a:r>
            <a:r>
              <a:rPr lang="en-US" dirty="0" err="1" smtClean="0"/>
              <a:t>tarea</a:t>
            </a:r>
            <a:r>
              <a:rPr lang="en-US" dirty="0" smtClean="0"/>
              <a:t> a </a:t>
            </a:r>
            <a:r>
              <a:rPr lang="en-US" dirty="0" err="1" smtClean="0"/>
              <a:t>las</a:t>
            </a:r>
            <a:r>
              <a:rPr lang="en-US" dirty="0" smtClean="0"/>
              <a:t> dos.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i="1" dirty="0" smtClean="0"/>
              <a:t>Era</a:t>
            </a:r>
            <a:r>
              <a:rPr lang="en-US" dirty="0" smtClean="0"/>
              <a:t> la </a:t>
            </a:r>
            <a:r>
              <a:rPr lang="en-US" dirty="0" err="1" smtClean="0"/>
              <a:t>una</a:t>
            </a:r>
            <a:r>
              <a:rPr lang="en-US" dirty="0" smtClean="0"/>
              <a:t> </a:t>
            </a:r>
            <a:r>
              <a:rPr lang="en-US" dirty="0" err="1" smtClean="0"/>
              <a:t>cuando</a:t>
            </a:r>
            <a:r>
              <a:rPr lang="en-US" dirty="0" smtClean="0"/>
              <a:t> </a:t>
            </a:r>
            <a:r>
              <a:rPr lang="en-US" dirty="0" err="1" smtClean="0"/>
              <a:t>comimos</a:t>
            </a:r>
            <a:r>
              <a:rPr lang="en-US" dirty="0" smtClean="0"/>
              <a:t> en la cafeteria.</a:t>
            </a:r>
          </a:p>
          <a:p>
            <a:pPr>
              <a:buNone/>
            </a:pPr>
            <a:r>
              <a:rPr lang="en-US" dirty="0" smtClean="0"/>
              <a:t> **</a:t>
            </a:r>
            <a:r>
              <a:rPr lang="en-US" dirty="0" err="1" smtClean="0"/>
              <a:t>Pero</a:t>
            </a:r>
            <a:r>
              <a:rPr lang="en-US" dirty="0" smtClean="0"/>
              <a:t>…**</a:t>
            </a:r>
            <a:br>
              <a:rPr lang="en-US" dirty="0" smtClean="0"/>
            </a:br>
            <a:r>
              <a:rPr lang="en-US" dirty="0" smtClean="0"/>
              <a:t>	 </a:t>
            </a:r>
            <a:r>
              <a:rPr lang="en-US" dirty="0" err="1" smtClean="0"/>
              <a:t>Comimos</a:t>
            </a:r>
            <a:r>
              <a:rPr lang="en-US" dirty="0" smtClean="0"/>
              <a:t> en la cafeteria a la </a:t>
            </a:r>
            <a:r>
              <a:rPr lang="en-US" dirty="0" err="1" smtClean="0"/>
              <a:t>una</a:t>
            </a:r>
            <a:r>
              <a:rPr lang="en-US" dirty="0" smtClean="0"/>
              <a:t>.</a:t>
            </a:r>
            <a:endParaRPr lang="en-US" dirty="0"/>
          </a:p>
        </p:txBody>
      </p:sp>
      <p:pic>
        <p:nvPicPr>
          <p:cNvPr id="2050" name="Picture 2" descr="C:\Documents and Settings\User\Local Settings\Temporary Internet Files\Content.IE5\9U18UMFL\MCj03974900000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81800" y="2514600"/>
            <a:ext cx="1826057" cy="977494"/>
          </a:xfrm>
          <a:prstGeom prst="rect">
            <a:avLst/>
          </a:prstGeom>
          <a:noFill/>
        </p:spPr>
      </p:pic>
      <p:pic>
        <p:nvPicPr>
          <p:cNvPr id="2051" name="Picture 3" descr="C:\Documents and Settings\User\Local Settings\Temporary Internet Files\Content.IE5\CABYR8GG\MCj04398690000[1]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62800" y="5105400"/>
            <a:ext cx="1828800" cy="107950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Edad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_tradnl" dirty="0" smtClean="0"/>
              <a:t>Cuando yo </a:t>
            </a:r>
            <a:r>
              <a:rPr lang="es-ES_tradnl" i="1" dirty="0" smtClean="0"/>
              <a:t>tenía</a:t>
            </a:r>
            <a:r>
              <a:rPr lang="es-ES_tradnl" dirty="0" smtClean="0"/>
              <a:t> ocho anos, yo nunca comía mis vegetales.</a:t>
            </a:r>
          </a:p>
          <a:p>
            <a:endParaRPr lang="es-ES_tradnl" dirty="0" smtClean="0"/>
          </a:p>
          <a:p>
            <a:r>
              <a:rPr lang="es-ES_tradnl" dirty="0" smtClean="0"/>
              <a:t>Mis padres </a:t>
            </a:r>
            <a:r>
              <a:rPr lang="es-ES_tradnl" i="1" dirty="0" smtClean="0"/>
              <a:t>tenían</a:t>
            </a:r>
            <a:r>
              <a:rPr lang="es-ES_tradnl" dirty="0" smtClean="0"/>
              <a:t> veinte anos cuando se enamoraron.  </a:t>
            </a:r>
            <a:endParaRPr lang="es-ES_tradnl" dirty="0"/>
          </a:p>
        </p:txBody>
      </p:sp>
      <p:pic>
        <p:nvPicPr>
          <p:cNvPr id="3076" name="Picture 4" descr="C:\Documents and Settings\User\Local Settings\Temporary Internet Files\Content.IE5\CABYR8GG\MCj04248720000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29400" y="152400"/>
            <a:ext cx="1765300" cy="1844675"/>
          </a:xfrm>
          <a:prstGeom prst="rect">
            <a:avLst/>
          </a:prstGeom>
          <a:noFill/>
        </p:spPr>
      </p:pic>
      <p:pic>
        <p:nvPicPr>
          <p:cNvPr id="3077" name="Picture 5" descr="C:\Documents and Settings\User\Local Settings\Temporary Internet Files\Content.IE5\9U18UMFL\MCj04371440000[1]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77000" y="4342486"/>
            <a:ext cx="2667000" cy="266700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Repetición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143000"/>
            <a:ext cx="8153400" cy="5715000"/>
          </a:xfrm>
        </p:spPr>
        <p:txBody>
          <a:bodyPr>
            <a:normAutofit/>
          </a:bodyPr>
          <a:lstStyle/>
          <a:p>
            <a:r>
              <a:rPr lang="es-ES_tradnl" dirty="0" smtClean="0"/>
              <a:t>Todos los días		/ 	Cada día</a:t>
            </a:r>
          </a:p>
          <a:p>
            <a:r>
              <a:rPr lang="es-ES_tradnl" dirty="0" smtClean="0"/>
              <a:t>Siempre</a:t>
            </a:r>
          </a:p>
          <a:p>
            <a:r>
              <a:rPr lang="es-ES_tradnl" dirty="0" smtClean="0"/>
              <a:t>Nunca</a:t>
            </a:r>
          </a:p>
          <a:p>
            <a:r>
              <a:rPr lang="es-ES_tradnl" dirty="0" smtClean="0"/>
              <a:t>Todos los veranos</a:t>
            </a:r>
          </a:p>
          <a:p>
            <a:r>
              <a:rPr lang="es-ES_tradnl" dirty="0" smtClean="0"/>
              <a:t>Los lunes (martes, domingos etc.)</a:t>
            </a:r>
          </a:p>
          <a:p>
            <a:r>
              <a:rPr lang="es-ES_tradnl" dirty="0" smtClean="0"/>
              <a:t>Los fines de semana</a:t>
            </a:r>
          </a:p>
          <a:p>
            <a:r>
              <a:rPr lang="es-ES_tradnl" dirty="0" smtClean="0"/>
              <a:t>Con frecuencia</a:t>
            </a:r>
          </a:p>
          <a:p>
            <a:r>
              <a:rPr lang="es-ES_tradnl" dirty="0" smtClean="0"/>
              <a:t>Generalmente</a:t>
            </a:r>
          </a:p>
          <a:p>
            <a:r>
              <a:rPr lang="es-ES_tradnl" dirty="0" smtClean="0"/>
              <a:t>A menudo</a:t>
            </a:r>
          </a:p>
          <a:p>
            <a:r>
              <a:rPr lang="es-ES_tradnl" dirty="0" smtClean="0"/>
              <a:t>De pequeño</a:t>
            </a: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4098" name="Picture 2" descr="C:\Documents and Settings\User\Local Settings\Temporary Internet Files\Content.IE5\CABYR8GG\MCj04355640000[1]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29200" y="4343400"/>
            <a:ext cx="1828800" cy="1828800"/>
          </a:xfrm>
          <a:prstGeom prst="rect">
            <a:avLst/>
          </a:prstGeom>
          <a:noFill/>
        </p:spPr>
      </p:pic>
      <p:pic>
        <p:nvPicPr>
          <p:cNvPr id="4099" name="Picture 3" descr="C:\Documents and Settings\User\Local Settings\Temporary Internet Files\Content.IE5\CABYR8GG\MCj04355640000[1]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315200" y="0"/>
            <a:ext cx="1828800" cy="1828800"/>
          </a:xfrm>
          <a:prstGeom prst="rect">
            <a:avLst/>
          </a:prstGeom>
          <a:noFill/>
        </p:spPr>
      </p:pic>
      <p:pic>
        <p:nvPicPr>
          <p:cNvPr id="4100" name="Picture 4" descr="C:\Documents and Settings\User\Local Settings\Temporary Internet Files\Content.IE5\CABYR8GG\MCj04355640000[1]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248400" y="1600200"/>
            <a:ext cx="1828800" cy="1828800"/>
          </a:xfrm>
          <a:prstGeom prst="rect">
            <a:avLst/>
          </a:prstGeom>
          <a:noFill/>
        </p:spPr>
      </p:pic>
      <p:pic>
        <p:nvPicPr>
          <p:cNvPr id="4101" name="Picture 5" descr="C:\Documents and Settings\User\Local Settings\Temporary Internet Files\Content.IE5\CABYR8GG\MCj04355640000[1]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781800" y="3200400"/>
            <a:ext cx="1828800" cy="1828800"/>
          </a:xfrm>
          <a:prstGeom prst="rect">
            <a:avLst/>
          </a:prstGeom>
          <a:noFill/>
        </p:spPr>
      </p:pic>
      <p:pic>
        <p:nvPicPr>
          <p:cNvPr id="4102" name="Picture 6" descr="C:\Documents and Settings\User\Local Settings\Temporary Internet Files\Content.IE5\CABYR8GG\MCj04355640000[1]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086600" y="5029200"/>
            <a:ext cx="1828800" cy="182880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Repetición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2286000"/>
            <a:ext cx="7772400" cy="4572000"/>
          </a:xfrm>
        </p:spPr>
        <p:txBody>
          <a:bodyPr>
            <a:normAutofit lnSpcReduction="10000"/>
          </a:bodyPr>
          <a:lstStyle/>
          <a:p>
            <a:r>
              <a:rPr lang="es-ES_tradnl" sz="4000" u="sng" dirty="0" smtClean="0"/>
              <a:t>Todos los días </a:t>
            </a:r>
            <a:r>
              <a:rPr lang="es-ES_tradnl" sz="4000" dirty="0" smtClean="0"/>
              <a:t>yo </a:t>
            </a:r>
            <a:r>
              <a:rPr lang="es-ES_tradnl" sz="4000" i="1" dirty="0" smtClean="0"/>
              <a:t>iba</a:t>
            </a:r>
            <a:r>
              <a:rPr lang="es-ES_tradnl" sz="4000" dirty="0" smtClean="0"/>
              <a:t> a la escuela.</a:t>
            </a:r>
          </a:p>
          <a:p>
            <a:r>
              <a:rPr lang="es-ES_tradnl" sz="4000" dirty="0" smtClean="0"/>
              <a:t>Mi hermano y yo </a:t>
            </a:r>
            <a:r>
              <a:rPr lang="es-ES_tradnl" sz="4000" u="sng" dirty="0" smtClean="0"/>
              <a:t>siempre</a:t>
            </a:r>
            <a:r>
              <a:rPr lang="es-ES_tradnl" sz="4000" dirty="0" smtClean="0"/>
              <a:t> </a:t>
            </a:r>
            <a:r>
              <a:rPr lang="es-ES_tradnl" sz="4000" i="1" dirty="0" smtClean="0"/>
              <a:t>caminábamos</a:t>
            </a:r>
            <a:r>
              <a:rPr lang="es-ES_tradnl" sz="4000" dirty="0" smtClean="0"/>
              <a:t> a la escuela.</a:t>
            </a:r>
          </a:p>
          <a:p>
            <a:r>
              <a:rPr lang="es-ES_tradnl" sz="4000" u="sng" dirty="0" smtClean="0"/>
              <a:t>A menudo </a:t>
            </a:r>
            <a:r>
              <a:rPr lang="es-ES_tradnl" sz="4000" i="1" dirty="0" smtClean="0"/>
              <a:t>teníamos</a:t>
            </a:r>
            <a:r>
              <a:rPr lang="es-ES_tradnl" sz="4000" dirty="0" smtClean="0"/>
              <a:t> pruebas de sorpresa.</a:t>
            </a:r>
          </a:p>
          <a:p>
            <a:r>
              <a:rPr lang="es-ES_tradnl" sz="4000" dirty="0" smtClean="0"/>
              <a:t>Mi profesora </a:t>
            </a:r>
            <a:r>
              <a:rPr lang="es-ES_tradnl" sz="4000" u="sng" dirty="0" smtClean="0"/>
              <a:t>nunca</a:t>
            </a:r>
            <a:r>
              <a:rPr lang="es-ES_tradnl" sz="4000" dirty="0" smtClean="0"/>
              <a:t> </a:t>
            </a:r>
            <a:r>
              <a:rPr lang="es-ES_tradnl" sz="4000" i="1" dirty="0" smtClean="0"/>
              <a:t>era</a:t>
            </a:r>
            <a:r>
              <a:rPr lang="es-ES_tradnl" sz="4000" dirty="0" smtClean="0"/>
              <a:t> antipática. </a:t>
            </a:r>
          </a:p>
          <a:p>
            <a:r>
              <a:rPr lang="es-ES_tradnl" sz="4000" u="sng" dirty="0" smtClean="0"/>
              <a:t>Generalmente</a:t>
            </a:r>
            <a:r>
              <a:rPr lang="es-ES_tradnl" sz="4000" dirty="0" smtClean="0"/>
              <a:t> yo </a:t>
            </a:r>
            <a:r>
              <a:rPr lang="es-ES_tradnl" sz="4000" i="1" dirty="0" smtClean="0"/>
              <a:t>hacía</a:t>
            </a:r>
            <a:r>
              <a:rPr lang="es-ES_tradnl" sz="4000" dirty="0" smtClean="0"/>
              <a:t> la tarea.</a:t>
            </a:r>
          </a:p>
          <a:p>
            <a:endParaRPr lang="en-US" dirty="0"/>
          </a:p>
        </p:txBody>
      </p:sp>
      <p:pic>
        <p:nvPicPr>
          <p:cNvPr id="5122" name="Picture 2" descr="C:\Documents and Settings\User\Local Settings\Temporary Internet Files\Content.IE5\9U18UMFL\MCj04355440000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934200" y="0"/>
            <a:ext cx="1828800" cy="1828800"/>
          </a:xfrm>
          <a:prstGeom prst="rect">
            <a:avLst/>
          </a:prstGeom>
          <a:noFill/>
        </p:spPr>
      </p:pic>
      <p:pic>
        <p:nvPicPr>
          <p:cNvPr id="5123" name="Picture 3" descr="C:\Documents and Settings\User\Local Settings\Temporary Internet Files\Content.IE5\XBXO9JS2\MCj04359870000[1]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5016500"/>
            <a:ext cx="1606550" cy="184150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tro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Metro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63</TotalTime>
  <Words>418</Words>
  <Application>Microsoft Office PowerPoint</Application>
  <PresentationFormat>On-screen Show (4:3)</PresentationFormat>
  <Paragraphs>109</Paragraphs>
  <Slides>18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Metro</vt:lpstr>
      <vt:lpstr> El pasado:   imperfecto vs.  preterito</vt:lpstr>
      <vt:lpstr>El imperfecto</vt:lpstr>
      <vt:lpstr>Ejemplos de la descripción:</vt:lpstr>
      <vt:lpstr>Imperfecto: THE REDD</vt:lpstr>
      <vt:lpstr>Tiempo</vt:lpstr>
      <vt:lpstr>Hora</vt:lpstr>
      <vt:lpstr>Edad</vt:lpstr>
      <vt:lpstr>Repetición</vt:lpstr>
      <vt:lpstr>Repetición</vt:lpstr>
      <vt:lpstr>Emoción</vt:lpstr>
      <vt:lpstr>Descripción</vt:lpstr>
      <vt:lpstr>Deseos</vt:lpstr>
      <vt:lpstr>El pretérito</vt:lpstr>
      <vt:lpstr>Palabras importantes: </vt:lpstr>
      <vt:lpstr>Ejemplos</vt:lpstr>
      <vt:lpstr>En comparación:</vt:lpstr>
      <vt:lpstr>¡Te toca a ti!</vt:lpstr>
      <vt:lpstr> El pasado:   imperfecto     (describe)       vs.    Preterito  (Especifica)</vt:lpstr>
    </vt:vector>
  </TitlesOfParts>
  <Company>Scarsdale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El pasado:   imperfecto vs.  preterito</dc:title>
  <dc:creator>User</dc:creator>
  <cp:lastModifiedBy>User</cp:lastModifiedBy>
  <cp:revision>1</cp:revision>
  <dcterms:created xsi:type="dcterms:W3CDTF">2009-01-05T21:43:22Z</dcterms:created>
  <dcterms:modified xsi:type="dcterms:W3CDTF">2009-01-05T22:46:56Z</dcterms:modified>
</cp:coreProperties>
</file>